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mp4" ContentType="video/mp4"/>
  <Default Extension="tiff" ContentType="image/tiff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</p:sldMasterIdLst>
  <p:notesMasterIdLst>
    <p:notesMasterId r:id="rId36"/>
  </p:notesMasterIdLst>
  <p:sldIdLst>
    <p:sldId id="256" r:id="rId2"/>
    <p:sldId id="258" r:id="rId3"/>
    <p:sldId id="264" r:id="rId4"/>
    <p:sldId id="259" r:id="rId5"/>
    <p:sldId id="260" r:id="rId6"/>
    <p:sldId id="262" r:id="rId7"/>
    <p:sldId id="263" r:id="rId8"/>
    <p:sldId id="276" r:id="rId9"/>
    <p:sldId id="268" r:id="rId10"/>
    <p:sldId id="269" r:id="rId11"/>
    <p:sldId id="277" r:id="rId12"/>
    <p:sldId id="278" r:id="rId13"/>
    <p:sldId id="279" r:id="rId14"/>
    <p:sldId id="270" r:id="rId15"/>
    <p:sldId id="271" r:id="rId16"/>
    <p:sldId id="295" r:id="rId17"/>
    <p:sldId id="297" r:id="rId18"/>
    <p:sldId id="290" r:id="rId19"/>
    <p:sldId id="293" r:id="rId20"/>
    <p:sldId id="280" r:id="rId21"/>
    <p:sldId id="291" r:id="rId22"/>
    <p:sldId id="292" r:id="rId23"/>
    <p:sldId id="272" r:id="rId24"/>
    <p:sldId id="273" r:id="rId25"/>
    <p:sldId id="275" r:id="rId26"/>
    <p:sldId id="281" r:id="rId27"/>
    <p:sldId id="274" r:id="rId28"/>
    <p:sldId id="282" r:id="rId29"/>
    <p:sldId id="287" r:id="rId30"/>
    <p:sldId id="284" r:id="rId31"/>
    <p:sldId id="286" r:id="rId32"/>
    <p:sldId id="285" r:id="rId33"/>
    <p:sldId id="289" r:id="rId34"/>
    <p:sldId id="288" r:id="rId35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ヒラギノ角ゴ Pro W3" pitchFamily="28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ヒラギノ角ゴ Pro W3" pitchFamily="28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ヒラギノ角ゴ Pro W3" pitchFamily="28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ヒラギノ角ゴ Pro W3" pitchFamily="28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ヒラギノ角ゴ Pro W3" pitchFamily="28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ヒラギノ角ゴ Pro W3" pitchFamily="28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ヒラギノ角ゴ Pro W3" pitchFamily="28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ヒラギノ角ゴ Pro W3" pitchFamily="28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ヒラギノ角ゴ Pro W3" pitchFamily="28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CB2CB"/>
    <a:srgbClr val="00BFF0"/>
    <a:srgbClr val="646464"/>
    <a:srgbClr val="0091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323"/>
    <p:restoredTop sz="86369"/>
  </p:normalViewPr>
  <p:slideViewPr>
    <p:cSldViewPr>
      <p:cViewPr varScale="1">
        <p:scale>
          <a:sx n="146" d="100"/>
          <a:sy n="146" d="100"/>
        </p:scale>
        <p:origin x="1192" y="1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33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presProps" Target="presProps.xml"/><Relationship Id="rId38" Type="http://schemas.openxmlformats.org/officeDocument/2006/relationships/viewProps" Target="viewProps.xml"/><Relationship Id="rId39" Type="http://schemas.openxmlformats.org/officeDocument/2006/relationships/theme" Target="theme/theme1.xml"/><Relationship Id="rId4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31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61E809A7-931D-4E91-B5F9-38994025A9C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478590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ヒラギノ角ゴ Pro W3" pitchFamily="28" charset="-128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ヒラギノ角ゴ Pro W3" pitchFamily="28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ヒラギノ角ゴ Pro W3" pitchFamily="28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ヒラギノ角ゴ Pro W3" pitchFamily="28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ヒラギノ角ゴ Pro W3" pitchFamily="28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1"/>
          <p:cNvSpPr>
            <a:spLocks noChangeArrowheads="1"/>
          </p:cNvSpPr>
          <p:nvPr userDrawn="1"/>
        </p:nvSpPr>
        <p:spPr bwMode="auto">
          <a:xfrm>
            <a:off x="0" y="0"/>
            <a:ext cx="6248400" cy="6884988"/>
          </a:xfrm>
          <a:prstGeom prst="rect">
            <a:avLst/>
          </a:prstGeom>
          <a:solidFill>
            <a:srgbClr val="00779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pic>
        <p:nvPicPr>
          <p:cNvPr id="4" name="Picture 12" descr="soartech_logo_stacked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250" y="2819400"/>
            <a:ext cx="1885950" cy="1290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13" descr="pattern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1575" y="0"/>
            <a:ext cx="352425" cy="6859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Rectangle 6"/>
          <p:cNvSpPr>
            <a:spLocks noGrp="1" noChangeArrowheads="1"/>
          </p:cNvSpPr>
          <p:nvPr>
            <p:ph type="ctrTitle"/>
          </p:nvPr>
        </p:nvSpPr>
        <p:spPr>
          <a:xfrm>
            <a:off x="685800" y="2819400"/>
            <a:ext cx="5257800" cy="1219200"/>
          </a:xfr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dt" sz="half" idx="10"/>
          </p:nvPr>
        </p:nvSpPr>
        <p:spPr>
          <a:xfrm>
            <a:off x="4038600" y="4343400"/>
            <a:ext cx="1905000" cy="457200"/>
          </a:xfrm>
        </p:spPr>
        <p:txBody>
          <a:bodyPr/>
          <a:lstStyle>
            <a:lvl1pPr>
              <a:defRPr sz="160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FA708D81-9956-4485-BCCF-B6C246717DCB}" type="datetime1">
              <a:rPr lang="en-US"/>
              <a:pPr>
                <a:defRPr/>
              </a:pPr>
              <a:t>9/4/17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5487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18CD1077-4F5C-4B61-A64A-41B2521E971E}" type="datetime1">
              <a:rPr lang="en-US"/>
              <a:pPr>
                <a:defRPr/>
              </a:pPr>
              <a:t>9/4/17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43418671-F5BC-47F3-A728-FCC473CF543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5491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10350" y="838200"/>
            <a:ext cx="1847850" cy="5257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838200"/>
            <a:ext cx="5391150" cy="5257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DE253EA3-D2F5-441F-B4E3-75CDD89E5D07}" type="datetime1">
              <a:rPr lang="en-US"/>
              <a:pPr>
                <a:defRPr/>
              </a:pPr>
              <a:t>9/4/17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BD00734C-A608-4857-AED1-EA4D429D1E3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8710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16200000">
            <a:off x="-220211" y="5524500"/>
            <a:ext cx="990600" cy="30480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318F7017-575C-4DB5-BE4B-70D03A3ACDBC}" type="datetime1">
              <a:rPr lang="en-US"/>
              <a:pPr>
                <a:defRPr/>
              </a:pPr>
              <a:t>9/4/17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004CB47F-FEA4-42D7-8009-D5875E6D382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5969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16200000">
            <a:off x="-220211" y="5524500"/>
            <a:ext cx="990600" cy="30480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0296C361-BAC0-40EC-9209-40B1DE16E384}" type="datetime1">
              <a:rPr lang="en-US"/>
              <a:pPr>
                <a:defRPr/>
              </a:pPr>
              <a:t>9/4/17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3EC870A7-1A3A-4679-9273-9B633138804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02236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990600"/>
            <a:ext cx="3619500" cy="5105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38700" y="990600"/>
            <a:ext cx="3619500" cy="5105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9FC71CAB-1693-4917-A2FE-65D390A507E3}" type="datetime1">
              <a:rPr lang="en-US"/>
              <a:pPr>
                <a:defRPr/>
              </a:pPr>
              <a:t>9/4/17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ED6E0961-4BC1-4FC7-B916-3BE6C76CAB0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2560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23D7ED4-F0E3-4146-A7E2-93FBAFB417BC}" type="datetime1">
              <a:rPr lang="en-US"/>
              <a:pPr>
                <a:defRPr/>
              </a:pPr>
              <a:t>9/4/17</a:t>
            </a:fld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8F0F34A-3AC0-466D-86EE-E7CBAB46061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9075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67D688EF-DC97-4EE2-B48A-3EF741347024}" type="datetime1">
              <a:rPr lang="en-US"/>
              <a:pPr>
                <a:defRPr/>
              </a:pPr>
              <a:t>9/4/17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1D551A0F-307B-42AB-85EC-E28CE52D387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2916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B3527730-588E-4DBD-882E-A6559C0249AC}" type="datetime1">
              <a:rPr lang="en-US"/>
              <a:pPr>
                <a:defRPr/>
              </a:pPr>
              <a:t>9/4/17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344D176B-B629-4217-80F0-3C53EFB5CC0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18286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FF9A51F-BBC7-4504-8DEF-AB850F9FC0B4}" type="datetime1">
              <a:rPr lang="en-US"/>
              <a:pPr>
                <a:defRPr/>
              </a:pPr>
              <a:t>9/4/17</a:t>
            </a:fld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755490F-A0A5-456D-A220-04C8694FB3E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388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2EE3418C-5E99-43C4-8FA9-341C2C522FE0}" type="datetime1">
              <a:rPr lang="en-US"/>
              <a:pPr>
                <a:defRPr/>
              </a:pPr>
              <a:t>9/4/17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9A373F99-1DF9-43E8-AED2-2BF73552E0F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2398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7"/>
          <p:cNvSpPr>
            <a:spLocks noChangeArrowheads="1"/>
          </p:cNvSpPr>
          <p:nvPr/>
        </p:nvSpPr>
        <p:spPr bwMode="auto">
          <a:xfrm>
            <a:off x="0" y="0"/>
            <a:ext cx="533400" cy="6858000"/>
          </a:xfrm>
          <a:prstGeom prst="rect">
            <a:avLst/>
          </a:prstGeom>
          <a:solidFill>
            <a:srgbClr val="464847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1032" name="Rectangle 8"/>
          <p:cNvSpPr>
            <a:spLocks noChangeArrowheads="1"/>
          </p:cNvSpPr>
          <p:nvPr/>
        </p:nvSpPr>
        <p:spPr bwMode="auto">
          <a:xfrm>
            <a:off x="8915400" y="0"/>
            <a:ext cx="228600" cy="6858000"/>
          </a:xfrm>
          <a:prstGeom prst="rect">
            <a:avLst/>
          </a:prstGeom>
          <a:solidFill>
            <a:srgbClr val="F4D66C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pic>
        <p:nvPicPr>
          <p:cNvPr id="1029" name="Picture 10" descr="logo-horizontal-one_color_white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988" y="677863"/>
            <a:ext cx="269875" cy="1692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066800" y="228600"/>
            <a:ext cx="73914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 smtClean="0"/>
          </a:p>
        </p:txBody>
      </p:sp>
      <p:sp>
        <p:nvSpPr>
          <p:cNvPr id="2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066800" y="990600"/>
            <a:ext cx="7391400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 rot="16200000">
            <a:off x="-220211" y="5524500"/>
            <a:ext cx="9906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>
                <a:solidFill>
                  <a:schemeClr val="accent4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49FD5091-3879-4B8A-9286-EC97859C5EA4}" type="datetime1">
              <a:rPr lang="en-US" smtClean="0"/>
              <a:pPr>
                <a:defRPr/>
              </a:pPr>
              <a:t>9/4/17</a:t>
            </a:fld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0" y="6324600"/>
            <a:ext cx="5334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1" compatLnSpc="1">
            <a:prstTxWarp prst="textNoShape">
              <a:avLst/>
            </a:prstTxWarp>
          </a:bodyPr>
          <a:lstStyle>
            <a:lvl1pPr algn="r">
              <a:defRPr sz="1200" smtClean="0"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fld id="{2AE021B1-9AC3-4825-ACAA-19E0AF5BADB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69" r:id="rId5"/>
    <p:sldLayoutId id="2147483675" r:id="rId6"/>
    <p:sldLayoutId id="2147483676" r:id="rId7"/>
    <p:sldLayoutId id="2147483670" r:id="rId8"/>
    <p:sldLayoutId id="2147483677" r:id="rId9"/>
    <p:sldLayoutId id="2147483678" r:id="rId10"/>
    <p:sldLayoutId id="2147483679" r:id="rId11"/>
  </p:sldLayoutIdLst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091B5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091B5"/>
          </a:solidFill>
          <a:latin typeface="Calibri" pitchFamily="28" charset="0"/>
          <a:ea typeface="ヒラギノ角ゴ Pro W3" pitchFamily="28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091B5"/>
          </a:solidFill>
          <a:latin typeface="Calibri" pitchFamily="28" charset="0"/>
          <a:ea typeface="ヒラギノ角ゴ Pro W3" pitchFamily="28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091B5"/>
          </a:solidFill>
          <a:latin typeface="Calibri" pitchFamily="28" charset="0"/>
          <a:ea typeface="ヒラギノ角ゴ Pro W3" pitchFamily="28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091B5"/>
          </a:solidFill>
          <a:latin typeface="Calibri" pitchFamily="28" charset="0"/>
          <a:ea typeface="ヒラギノ角ゴ Pro W3" pitchFamily="28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091B5"/>
          </a:solidFill>
          <a:latin typeface="Calibri" pitchFamily="28" charset="0"/>
          <a:ea typeface="ヒラギノ角ゴ Pro W3" pitchFamily="28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091B5"/>
          </a:solidFill>
          <a:latin typeface="Calibri" pitchFamily="28" charset="0"/>
          <a:ea typeface="ヒラギノ角ゴ Pro W3" pitchFamily="28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091B5"/>
          </a:solidFill>
          <a:latin typeface="Calibri" pitchFamily="28" charset="0"/>
          <a:ea typeface="ヒラギノ角ゴ Pro W3" pitchFamily="28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091B5"/>
          </a:solidFill>
          <a:latin typeface="Calibri" pitchFamily="28" charset="0"/>
          <a:ea typeface="ヒラギノ角ゴ Pro W3" pitchFamily="28" charset="-128"/>
        </a:defRPr>
      </a:lvl9pPr>
    </p:titleStyle>
    <p:bodyStyle>
      <a:lvl1pPr marL="169863" indent="-169863" algn="l" rtl="0" eaLnBrk="1" fontAlgn="base" hangingPunct="1">
        <a:spcBef>
          <a:spcPct val="20000"/>
        </a:spcBef>
        <a:spcAft>
          <a:spcPct val="0"/>
        </a:spcAft>
        <a:buClr>
          <a:srgbClr val="0091B5"/>
        </a:buClr>
        <a:buFont typeface="Times" pitchFamily="28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460375" indent="-176213" algn="l" rtl="0" eaLnBrk="1" fontAlgn="base" hangingPunct="1">
        <a:spcBef>
          <a:spcPct val="20000"/>
        </a:spcBef>
        <a:spcAft>
          <a:spcPct val="0"/>
        </a:spcAft>
        <a:buClr>
          <a:srgbClr val="0091B5"/>
        </a:buClr>
        <a:buFont typeface="Times" pitchFamily="28" charset="0"/>
        <a:buChar char="•"/>
        <a:defRPr sz="2000">
          <a:solidFill>
            <a:srgbClr val="646464"/>
          </a:solidFill>
          <a:latin typeface="+mn-lt"/>
          <a:ea typeface="+mn-ea"/>
        </a:defRPr>
      </a:lvl2pPr>
      <a:lvl3pPr marL="741363" indent="-166688" algn="l" rtl="0" eaLnBrk="1" fontAlgn="base" hangingPunct="1">
        <a:spcBef>
          <a:spcPct val="20000"/>
        </a:spcBef>
        <a:spcAft>
          <a:spcPct val="0"/>
        </a:spcAft>
        <a:buClr>
          <a:srgbClr val="0091B5"/>
        </a:buClr>
        <a:buFont typeface="Times" pitchFamily="28" charset="0"/>
        <a:buChar char="•"/>
        <a:defRPr sz="1800">
          <a:solidFill>
            <a:srgbClr val="646464"/>
          </a:solidFill>
          <a:latin typeface="+mn-lt"/>
          <a:ea typeface="+mn-ea"/>
        </a:defRPr>
      </a:lvl3pPr>
      <a:lvl4pPr marL="1082675" indent="-171450" algn="l" rtl="0" eaLnBrk="1" fontAlgn="base" hangingPunct="1">
        <a:spcBef>
          <a:spcPct val="20000"/>
        </a:spcBef>
        <a:spcAft>
          <a:spcPct val="0"/>
        </a:spcAft>
        <a:buClr>
          <a:srgbClr val="0091B5"/>
        </a:buClr>
        <a:buFont typeface="Times" pitchFamily="28" charset="0"/>
        <a:buChar char="•"/>
        <a:defRPr sz="1600">
          <a:solidFill>
            <a:srgbClr val="646464"/>
          </a:solidFill>
          <a:latin typeface="+mn-lt"/>
          <a:ea typeface="+mn-ea"/>
        </a:defRPr>
      </a:lvl4pPr>
      <a:lvl5pPr marL="1371600" indent="-174625" algn="l" rtl="0" eaLnBrk="1" fontAlgn="base" hangingPunct="1">
        <a:spcBef>
          <a:spcPct val="20000"/>
        </a:spcBef>
        <a:spcAft>
          <a:spcPct val="0"/>
        </a:spcAft>
        <a:buClr>
          <a:srgbClr val="0091B5"/>
        </a:buClr>
        <a:buFont typeface="Times" pitchFamily="28" charset="0"/>
        <a:buChar char="•"/>
        <a:defRPr sz="1400">
          <a:solidFill>
            <a:srgbClr val="646464"/>
          </a:solidFill>
          <a:latin typeface="+mn-lt"/>
          <a:ea typeface="+mn-ea"/>
        </a:defRPr>
      </a:lvl5pPr>
      <a:lvl6pPr marL="1828800" indent="-174625" algn="l" rtl="0" eaLnBrk="1" fontAlgn="base" hangingPunct="1">
        <a:spcBef>
          <a:spcPct val="20000"/>
        </a:spcBef>
        <a:spcAft>
          <a:spcPct val="0"/>
        </a:spcAft>
        <a:buClr>
          <a:srgbClr val="0091B5"/>
        </a:buClr>
        <a:buFont typeface="Times" pitchFamily="28" charset="0"/>
        <a:buChar char="•"/>
        <a:defRPr>
          <a:solidFill>
            <a:srgbClr val="646464"/>
          </a:solidFill>
          <a:latin typeface="+mn-lt"/>
          <a:ea typeface="+mn-ea"/>
        </a:defRPr>
      </a:lvl6pPr>
      <a:lvl7pPr marL="2286000" indent="-174625" algn="l" rtl="0" eaLnBrk="1" fontAlgn="base" hangingPunct="1">
        <a:spcBef>
          <a:spcPct val="20000"/>
        </a:spcBef>
        <a:spcAft>
          <a:spcPct val="0"/>
        </a:spcAft>
        <a:buClr>
          <a:srgbClr val="0091B5"/>
        </a:buClr>
        <a:buFont typeface="Times" pitchFamily="28" charset="0"/>
        <a:buChar char="•"/>
        <a:defRPr>
          <a:solidFill>
            <a:srgbClr val="646464"/>
          </a:solidFill>
          <a:latin typeface="+mn-lt"/>
          <a:ea typeface="+mn-ea"/>
        </a:defRPr>
      </a:lvl7pPr>
      <a:lvl8pPr marL="2743200" indent="-174625" algn="l" rtl="0" eaLnBrk="1" fontAlgn="base" hangingPunct="1">
        <a:spcBef>
          <a:spcPct val="20000"/>
        </a:spcBef>
        <a:spcAft>
          <a:spcPct val="0"/>
        </a:spcAft>
        <a:buClr>
          <a:srgbClr val="0091B5"/>
        </a:buClr>
        <a:buFont typeface="Times" pitchFamily="28" charset="0"/>
        <a:buChar char="•"/>
        <a:defRPr>
          <a:solidFill>
            <a:srgbClr val="646464"/>
          </a:solidFill>
          <a:latin typeface="+mn-lt"/>
          <a:ea typeface="+mn-ea"/>
        </a:defRPr>
      </a:lvl8pPr>
      <a:lvl9pPr marL="3200400" indent="-174625" algn="l" rtl="0" eaLnBrk="1" fontAlgn="base" hangingPunct="1">
        <a:spcBef>
          <a:spcPct val="20000"/>
        </a:spcBef>
        <a:spcAft>
          <a:spcPct val="0"/>
        </a:spcAft>
        <a:buClr>
          <a:srgbClr val="0091B5"/>
        </a:buClr>
        <a:buFont typeface="Times" pitchFamily="28" charset="0"/>
        <a:buChar char="•"/>
        <a:defRPr>
          <a:solidFill>
            <a:srgbClr val="646464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tiff"/><Relationship Id="rId3" Type="http://schemas.openxmlformats.org/officeDocument/2006/relationships/image" Target="../media/image18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homepages.inf.ed.ac.uk/rbf/HIPR2/hough.htm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tiff"/><Relationship Id="rId3" Type="http://schemas.openxmlformats.org/officeDocument/2006/relationships/image" Target="../media/image23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tiff"/><Relationship Id="rId3" Type="http://schemas.openxmlformats.org/officeDocument/2006/relationships/image" Target="../media/image25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tif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8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tiff"/><Relationship Id="rId3" Type="http://schemas.openxmlformats.org/officeDocument/2006/relationships/image" Target="../media/image25.tif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tif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tiff"/><Relationship Id="rId3" Type="http://schemas.openxmlformats.org/officeDocument/2006/relationships/image" Target="../media/image31.tif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tiff"/><Relationship Id="rId3" Type="http://schemas.openxmlformats.org/officeDocument/2006/relationships/image" Target="../media/image33.tif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34.png"/><Relationship Id="rId1" Type="http://schemas.microsoft.com/office/2007/relationships/media" Target="../media/media2.mp4"/><Relationship Id="rId2" Type="http://schemas.openxmlformats.org/officeDocument/2006/relationships/video" Target="../media/media2.mp4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4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35.png"/><Relationship Id="rId1" Type="http://schemas.microsoft.com/office/2007/relationships/media" Target="../media/media3.mp4"/><Relationship Id="rId2" Type="http://schemas.openxmlformats.org/officeDocument/2006/relationships/video" Target="../media/media3.mp4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36.png"/><Relationship Id="rId1" Type="http://schemas.microsoft.com/office/2007/relationships/media" Target="../media/media4.mp4"/><Relationship Id="rId2" Type="http://schemas.openxmlformats.org/officeDocument/2006/relationships/video" Target="../media/media4.mp4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Wubuntu88/CarND-LaneLines-P1/blob/master/writeup_William_Gillespie.md" TargetMode="External"/><Relationship Id="rId3" Type="http://schemas.openxmlformats.org/officeDocument/2006/relationships/hyperlink" Target="https://github.com/Wubuntu88/CarND-LaneLines-P1" TargetMode="Externa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Relationship Id="rId3" Type="http://schemas.openxmlformats.org/officeDocument/2006/relationships/image" Target="../media/image9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youtube.com/watch?v=uihBwtPIBxM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8"/>
          <p:cNvSpPr>
            <a:spLocks noGrp="1" noChangeArrowheads="1"/>
          </p:cNvSpPr>
          <p:nvPr>
            <p:ph type="dt" sz="quarter" idx="10"/>
          </p:nvPr>
        </p:nvSpPr>
        <p:spPr>
          <a:xfrm>
            <a:off x="2209800" y="4343400"/>
            <a:ext cx="3733800" cy="457200"/>
          </a:xfrm>
        </p:spPr>
        <p:txBody>
          <a:bodyPr/>
          <a:lstStyle/>
          <a:p>
            <a:pPr>
              <a:defRPr/>
            </a:pPr>
            <a:r>
              <a:rPr lang="en-US" sz="2800" dirty="0" smtClean="0"/>
              <a:t>September 5</a:t>
            </a:r>
            <a:r>
              <a:rPr lang="en-US" sz="2800" baseline="30000" dirty="0" smtClean="0"/>
              <a:t>th</a:t>
            </a:r>
            <a:r>
              <a:rPr lang="en-US" sz="2800" dirty="0" smtClean="0"/>
              <a:t>, 2017</a:t>
            </a:r>
            <a:endParaRPr lang="en-US" sz="2800" dirty="0"/>
          </a:p>
        </p:txBody>
      </p:sp>
      <p:sp>
        <p:nvSpPr>
          <p:cNvPr id="1126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52400" y="2514600"/>
            <a:ext cx="5943600" cy="1752600"/>
          </a:xfrm>
        </p:spPr>
        <p:txBody>
          <a:bodyPr/>
          <a:lstStyle/>
          <a:p>
            <a:pPr eaLnBrk="1" hangingPunct="1"/>
            <a:r>
              <a:rPr lang="en-US" sz="4400" dirty="0" smtClean="0"/>
              <a:t>Detecting Lane Lines</a:t>
            </a:r>
            <a:br>
              <a:rPr lang="en-US" sz="4400" dirty="0" smtClean="0"/>
            </a:br>
            <a:r>
              <a:rPr lang="en-US" sz="4400" dirty="0" smtClean="0"/>
              <a:t>William Gillespie</a:t>
            </a:r>
            <a:endParaRPr lang="en-US" sz="44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>
          <a:xfrm rot="16200000">
            <a:off x="-218493" y="5600700"/>
            <a:ext cx="990600" cy="3048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2017/09/05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46DC88-4DFB-44EA-8B8C-1E6A9F1F734E}" type="slidenum">
              <a:rPr lang="en-US"/>
              <a:pPr>
                <a:defRPr/>
              </a:pPr>
              <a:t>10</a:t>
            </a:fld>
            <a:endParaRPr lang="en-US"/>
          </a:p>
        </p:txBody>
      </p:sp>
      <p:sp>
        <p:nvSpPr>
          <p:cNvPr id="1229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Canny Images</a:t>
            </a:r>
            <a:endParaRPr lang="en-US" dirty="0" smtClean="0"/>
          </a:p>
        </p:txBody>
      </p:sp>
      <p:sp>
        <p:nvSpPr>
          <p:cNvPr id="1229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66800" y="990600"/>
            <a:ext cx="7391400" cy="609600"/>
          </a:xfrm>
        </p:spPr>
        <p:txBody>
          <a:bodyPr/>
          <a:lstStyle/>
          <a:p>
            <a:pPr eaLnBrk="1" hangingPunct="1"/>
            <a:r>
              <a:rPr lang="en-US" dirty="0" smtClean="0"/>
              <a:t>Canny </a:t>
            </a:r>
            <a:r>
              <a:rPr lang="en-US" u="sng" dirty="0" smtClean="0"/>
              <a:t>without</a:t>
            </a:r>
            <a:r>
              <a:rPr lang="en-US" dirty="0" smtClean="0"/>
              <a:t> Gaussian Blur</a:t>
            </a:r>
            <a:endParaRPr lang="en-US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9" t="4448" r="2703" b="11562"/>
          <a:stretch/>
        </p:blipFill>
        <p:spPr>
          <a:xfrm>
            <a:off x="533400" y="1600200"/>
            <a:ext cx="8418022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498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>
          <a:xfrm rot="16200000">
            <a:off x="-218493" y="5600700"/>
            <a:ext cx="990600" cy="3048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2017/09/05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46DC88-4DFB-44EA-8B8C-1E6A9F1F734E}" type="slidenum">
              <a:rPr lang="en-US"/>
              <a:pPr>
                <a:defRPr/>
              </a:pPr>
              <a:t>11</a:t>
            </a:fld>
            <a:endParaRPr lang="en-US"/>
          </a:p>
        </p:txBody>
      </p:sp>
      <p:sp>
        <p:nvSpPr>
          <p:cNvPr id="1229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Canny Images</a:t>
            </a:r>
            <a:endParaRPr lang="en-US" dirty="0" smtClean="0"/>
          </a:p>
        </p:txBody>
      </p:sp>
      <p:sp>
        <p:nvSpPr>
          <p:cNvPr id="1229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66800" y="990600"/>
            <a:ext cx="7391400" cy="609600"/>
          </a:xfrm>
        </p:spPr>
        <p:txBody>
          <a:bodyPr/>
          <a:lstStyle/>
          <a:p>
            <a:pPr eaLnBrk="1" hangingPunct="1"/>
            <a:r>
              <a:rPr lang="en-US" dirty="0" smtClean="0"/>
              <a:t>Canny with Gaussian Blur </a:t>
            </a:r>
            <a:r>
              <a:rPr lang="en-US" u="sng" dirty="0" smtClean="0"/>
              <a:t>Pre</a:t>
            </a:r>
            <a:r>
              <a:rPr lang="en-US" dirty="0" smtClean="0"/>
              <a:t>processing</a:t>
            </a:r>
            <a:endParaRPr lang="en-US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24" t="4600" r="3175" b="11992"/>
          <a:stretch/>
        </p:blipFill>
        <p:spPr>
          <a:xfrm>
            <a:off x="533400" y="1600200"/>
            <a:ext cx="8382000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371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>
          <a:xfrm rot="16200000">
            <a:off x="-218493" y="5600700"/>
            <a:ext cx="990600" cy="3048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2017/09/05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46DC88-4DFB-44EA-8B8C-1E6A9F1F734E}" type="slidenum">
              <a:rPr lang="en-US"/>
              <a:pPr>
                <a:defRPr/>
              </a:pPr>
              <a:t>12</a:t>
            </a:fld>
            <a:endParaRPr lang="en-US"/>
          </a:p>
        </p:txBody>
      </p:sp>
      <p:sp>
        <p:nvSpPr>
          <p:cNvPr id="1229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Canny Images</a:t>
            </a:r>
            <a:endParaRPr lang="en-US" dirty="0" smtClean="0"/>
          </a:p>
        </p:txBody>
      </p:sp>
      <p:sp>
        <p:nvSpPr>
          <p:cNvPr id="1229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66800" y="990600"/>
            <a:ext cx="7391400" cy="609600"/>
          </a:xfrm>
        </p:spPr>
        <p:txBody>
          <a:bodyPr/>
          <a:lstStyle/>
          <a:p>
            <a:pPr eaLnBrk="1" hangingPunct="1"/>
            <a:r>
              <a:rPr lang="en-US" dirty="0" smtClean="0"/>
              <a:t>Canny with Gaussian Blur </a:t>
            </a:r>
            <a:r>
              <a:rPr lang="en-US" u="sng" dirty="0" smtClean="0"/>
              <a:t>Post processing</a:t>
            </a:r>
            <a:endParaRPr lang="en-US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31" t="4484" r="2380" b="12108"/>
          <a:stretch/>
        </p:blipFill>
        <p:spPr>
          <a:xfrm>
            <a:off x="533400" y="1674223"/>
            <a:ext cx="8382000" cy="4640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>
          <a:xfrm rot="16200000">
            <a:off x="-218493" y="5600700"/>
            <a:ext cx="990600" cy="3048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2017/09/05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46DC88-4DFB-44EA-8B8C-1E6A9F1F734E}" type="slidenum">
              <a:rPr lang="en-US"/>
              <a:pPr>
                <a:defRPr/>
              </a:pPr>
              <a:t>13</a:t>
            </a:fld>
            <a:endParaRPr lang="en-US"/>
          </a:p>
        </p:txBody>
      </p:sp>
      <p:sp>
        <p:nvSpPr>
          <p:cNvPr id="1229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Canny Images</a:t>
            </a:r>
            <a:endParaRPr lang="en-US" dirty="0" smtClean="0"/>
          </a:p>
        </p:txBody>
      </p:sp>
      <p:sp>
        <p:nvSpPr>
          <p:cNvPr id="1229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66800" y="990600"/>
            <a:ext cx="7391400" cy="609600"/>
          </a:xfrm>
        </p:spPr>
        <p:txBody>
          <a:bodyPr/>
          <a:lstStyle/>
          <a:p>
            <a:pPr eaLnBrk="1" hangingPunct="1"/>
            <a:r>
              <a:rPr lang="en-US" dirty="0" smtClean="0"/>
              <a:t>Canny with Gaussian Blur </a:t>
            </a:r>
            <a:r>
              <a:rPr lang="en-US" u="sng" dirty="0" smtClean="0"/>
              <a:t>Pre &amp; Post processing</a:t>
            </a:r>
            <a:endParaRPr lang="en-US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31" t="4484" r="2380" b="12108"/>
          <a:stretch/>
        </p:blipFill>
        <p:spPr>
          <a:xfrm>
            <a:off x="533400" y="1672706"/>
            <a:ext cx="8379823" cy="4638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541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>
          <a:xfrm rot="16200000">
            <a:off x="-218493" y="5600700"/>
            <a:ext cx="990600" cy="3048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2017/09/05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46DC88-4DFB-44EA-8B8C-1E6A9F1F734E}" type="slidenum">
              <a:rPr lang="en-US"/>
              <a:pPr>
                <a:defRPr/>
              </a:pPr>
              <a:t>14</a:t>
            </a:fld>
            <a:endParaRPr lang="en-US"/>
          </a:p>
        </p:txBody>
      </p:sp>
      <p:sp>
        <p:nvSpPr>
          <p:cNvPr id="1229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Define a Region of Interest</a:t>
            </a:r>
            <a:endParaRPr lang="en-US" dirty="0" smtClean="0"/>
          </a:p>
        </p:txBody>
      </p:sp>
      <p:sp>
        <p:nvSpPr>
          <p:cNvPr id="1229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66800" y="990600"/>
            <a:ext cx="7391400" cy="1905000"/>
          </a:xfrm>
        </p:spPr>
        <p:txBody>
          <a:bodyPr/>
          <a:lstStyle/>
          <a:p>
            <a:pPr eaLnBrk="1" hangingPunct="1"/>
            <a:r>
              <a:rPr lang="en-US" dirty="0" smtClean="0"/>
              <a:t>Define a region for the lane lines.</a:t>
            </a:r>
          </a:p>
          <a:p>
            <a:pPr eaLnBrk="1" hangingPunct="1"/>
            <a:r>
              <a:rPr lang="en-US" dirty="0" smtClean="0"/>
              <a:t>Ignore edges outside of this region.</a:t>
            </a:r>
          </a:p>
          <a:p>
            <a:pPr eaLnBrk="1" hangingPunct="1"/>
            <a:r>
              <a:rPr lang="en-US" dirty="0" smtClean="0"/>
              <a:t>4 point polygon.</a:t>
            </a:r>
          </a:p>
          <a:p>
            <a:pPr eaLnBrk="1" hangingPunct="1"/>
            <a:r>
              <a:rPr lang="en-US" dirty="0" smtClean="0"/>
              <a:t>Cutting Edge measurement system</a:t>
            </a:r>
            <a:endParaRPr lang="en-US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9524" t="5676" r="3175" b="10916"/>
          <a:stretch/>
        </p:blipFill>
        <p:spPr>
          <a:xfrm>
            <a:off x="1066800" y="2743200"/>
            <a:ext cx="7162800" cy="403721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551" y="3729791"/>
            <a:ext cx="3353831" cy="1680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78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4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>
          <a:xfrm rot="16200000">
            <a:off x="-218493" y="5600700"/>
            <a:ext cx="990600" cy="3048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2017/09/05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46DC88-4DFB-44EA-8B8C-1E6A9F1F734E}" type="slidenum">
              <a:rPr lang="en-US"/>
              <a:pPr>
                <a:defRPr/>
              </a:pPr>
              <a:t>15</a:t>
            </a:fld>
            <a:endParaRPr lang="en-US"/>
          </a:p>
        </p:txBody>
      </p:sp>
      <p:sp>
        <p:nvSpPr>
          <p:cNvPr id="1229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Hough Transform</a:t>
            </a:r>
            <a:endParaRPr lang="en-US" dirty="0" smtClean="0"/>
          </a:p>
        </p:txBody>
      </p:sp>
      <p:sp>
        <p:nvSpPr>
          <p:cNvPr id="1229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Performed On a Canny Image</a:t>
            </a:r>
          </a:p>
          <a:p>
            <a:endParaRPr lang="en-US" dirty="0" smtClean="0"/>
          </a:p>
          <a:p>
            <a:r>
              <a:rPr lang="en-US" dirty="0" smtClean="0"/>
              <a:t>Somewhat difficult to understand</a:t>
            </a:r>
          </a:p>
          <a:p>
            <a:r>
              <a:rPr lang="en-US" dirty="0" smtClean="0"/>
              <a:t>Link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homepages.inf.ed.ac.uk/rbf/HIPR2/hough.htm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Short Explanation</a:t>
            </a:r>
            <a:r>
              <a:rPr lang="mr-IN" dirty="0" smtClean="0"/>
              <a:t>…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86358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4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>
          <a:xfrm rot="16200000">
            <a:off x="-218493" y="5600700"/>
            <a:ext cx="990600" cy="3048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2017/09/05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46DC88-4DFB-44EA-8B8C-1E6A9F1F734E}" type="slidenum">
              <a:rPr lang="en-US"/>
              <a:pPr>
                <a:defRPr/>
              </a:pPr>
              <a:t>16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76300"/>
            <a:ext cx="9144000" cy="510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664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>
          <a:xfrm rot="16200000">
            <a:off x="-218493" y="5600700"/>
            <a:ext cx="990600" cy="3048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2017/09/05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46DC88-4DFB-44EA-8B8C-1E6A9F1F734E}" type="slidenum">
              <a:rPr lang="en-US"/>
              <a:pPr>
                <a:defRPr/>
              </a:pPr>
              <a:t>17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14400"/>
            <a:ext cx="9144000" cy="5148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590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>
          <a:xfrm rot="16200000">
            <a:off x="-218493" y="5600700"/>
            <a:ext cx="990600" cy="3048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2017/09/05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46DC88-4DFB-44EA-8B8C-1E6A9F1F734E}" type="slidenum">
              <a:rPr lang="en-US"/>
              <a:pPr>
                <a:defRPr/>
              </a:pPr>
              <a:t>18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74776"/>
            <a:ext cx="9144000" cy="5138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119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18F7017-575C-4DB5-BE4B-70D03A3ACDBC}" type="datetime1">
              <a:rPr lang="en-US" smtClean="0"/>
              <a:pPr>
                <a:defRPr/>
              </a:pPr>
              <a:t>9/4/17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CB47F-FEA4-42D7-8009-D5875E6D382F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-12192"/>
            <a:ext cx="5943600" cy="33432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8467" y="3505200"/>
            <a:ext cx="5960532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872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>
          <a:xfrm rot="16200000">
            <a:off x="-218493" y="5600700"/>
            <a:ext cx="990600" cy="3048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2017/09/05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46DC88-4DFB-44EA-8B8C-1E6A9F1F734E}" type="slidenum">
              <a:rPr lang="en-US"/>
              <a:pPr>
                <a:defRPr/>
              </a:pPr>
              <a:t>2</a:t>
            </a:fld>
            <a:endParaRPr lang="en-US"/>
          </a:p>
        </p:txBody>
      </p:sp>
      <p:sp>
        <p:nvSpPr>
          <p:cNvPr id="1229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Udacity Self Driving Car Nanodegree</a:t>
            </a:r>
            <a:endParaRPr lang="en-US" sz="3200" dirty="0" smtClean="0"/>
          </a:p>
        </p:txBody>
      </p:sp>
      <p:sp>
        <p:nvSpPr>
          <p:cNvPr id="1229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66800" y="990600"/>
            <a:ext cx="7391400" cy="2133600"/>
          </a:xfrm>
        </p:spPr>
        <p:txBody>
          <a:bodyPr/>
          <a:lstStyle/>
          <a:p>
            <a:r>
              <a:rPr lang="en-US" sz="3200" dirty="0"/>
              <a:t>Term 1 topics</a:t>
            </a:r>
          </a:p>
          <a:p>
            <a:pPr lvl="1"/>
            <a:r>
              <a:rPr lang="en-US" sz="2800" dirty="0"/>
              <a:t>Lane Line Detection</a:t>
            </a:r>
          </a:p>
          <a:p>
            <a:pPr lvl="1"/>
            <a:r>
              <a:rPr lang="en-US" sz="2800" dirty="0"/>
              <a:t>Traffic Sign Detection</a:t>
            </a:r>
          </a:p>
          <a:p>
            <a:pPr lvl="1"/>
            <a:r>
              <a:rPr lang="en-US" sz="2800" dirty="0"/>
              <a:t>Behavioral </a:t>
            </a:r>
            <a:r>
              <a:rPr lang="en-US" sz="2800" dirty="0" smtClean="0"/>
              <a:t>Cloning</a:t>
            </a:r>
            <a:endParaRPr lang="en-US" sz="28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088" y="3276600"/>
            <a:ext cx="8112823" cy="3517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737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>
          <a:xfrm rot="16200000">
            <a:off x="-218493" y="5600700"/>
            <a:ext cx="990600" cy="3048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2017/09/05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46DC88-4DFB-44EA-8B8C-1E6A9F1F734E}" type="slidenum">
              <a:rPr lang="en-US"/>
              <a:pPr>
                <a:defRPr/>
              </a:pPr>
              <a:t>20</a:t>
            </a:fld>
            <a:endParaRPr lang="en-US"/>
          </a:p>
        </p:txBody>
      </p:sp>
      <p:sp>
        <p:nvSpPr>
          <p:cNvPr id="1229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Hough Transform Image</a:t>
            </a:r>
            <a:endParaRPr lang="en-US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9524" t="5382" r="3175" b="11210"/>
          <a:stretch/>
        </p:blipFill>
        <p:spPr>
          <a:xfrm>
            <a:off x="1752600" y="685800"/>
            <a:ext cx="5461328" cy="307820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9397" t="4932" r="3302" b="11660"/>
          <a:stretch/>
        </p:blipFill>
        <p:spPr>
          <a:xfrm>
            <a:off x="1780032" y="3869852"/>
            <a:ext cx="5334000" cy="3006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973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28600"/>
            <a:ext cx="8382000" cy="609600"/>
          </a:xfrm>
        </p:spPr>
        <p:txBody>
          <a:bodyPr/>
          <a:lstStyle/>
          <a:p>
            <a:r>
              <a:rPr lang="en-US" dirty="0" smtClean="0"/>
              <a:t>Hough Lines: Distributions of Slopes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18F7017-575C-4DB5-BE4B-70D03A3ACDBC}" type="datetime1">
              <a:rPr lang="en-US" smtClean="0"/>
              <a:pPr>
                <a:defRPr/>
              </a:pPr>
              <a:t>9/4/17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CB47F-FEA4-42D7-8009-D5875E6D382F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256" y="838200"/>
            <a:ext cx="8358428" cy="601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768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28600"/>
            <a:ext cx="8382000" cy="609600"/>
          </a:xfrm>
        </p:spPr>
        <p:txBody>
          <a:bodyPr/>
          <a:lstStyle/>
          <a:p>
            <a:r>
              <a:rPr lang="en-US" dirty="0" smtClean="0"/>
              <a:t>Hough Lines: Distributions of Distances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18F7017-575C-4DB5-BE4B-70D03A3ACDBC}" type="datetime1">
              <a:rPr lang="en-US" smtClean="0"/>
              <a:pPr>
                <a:defRPr/>
              </a:pPr>
              <a:t>9/4/17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CB47F-FEA4-42D7-8009-D5875E6D382F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544" y="920107"/>
            <a:ext cx="8372856" cy="5937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403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>
          <a:xfrm rot="16200000">
            <a:off x="-218493" y="5600700"/>
            <a:ext cx="990600" cy="3048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2017/09/05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46DC88-4DFB-44EA-8B8C-1E6A9F1F734E}" type="slidenum">
              <a:rPr lang="en-US"/>
              <a:pPr>
                <a:defRPr/>
              </a:pPr>
              <a:t>23</a:t>
            </a:fld>
            <a:endParaRPr lang="en-US"/>
          </a:p>
        </p:txBody>
      </p:sp>
      <p:sp>
        <p:nvSpPr>
          <p:cNvPr id="1229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Hough Transform Video</a:t>
            </a:r>
            <a:endParaRPr lang="en-US" dirty="0" smtClean="0"/>
          </a:p>
        </p:txBody>
      </p:sp>
      <p:pic>
        <p:nvPicPr>
          <p:cNvPr id="2" name="solidWhiteRigh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2657" y="990600"/>
            <a:ext cx="9111343" cy="5125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494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>
          <a:xfrm rot="16200000">
            <a:off x="-218493" y="5600700"/>
            <a:ext cx="990600" cy="3048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2017/09/05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46DC88-4DFB-44EA-8B8C-1E6A9F1F734E}" type="slidenum">
              <a:rPr lang="en-US"/>
              <a:pPr>
                <a:defRPr/>
              </a:pPr>
              <a:t>24</a:t>
            </a:fld>
            <a:endParaRPr lang="en-US"/>
          </a:p>
        </p:txBody>
      </p:sp>
      <p:sp>
        <p:nvSpPr>
          <p:cNvPr id="1229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Fitting Lines to Hough Lines</a:t>
            </a:r>
            <a:endParaRPr lang="en-US" dirty="0" smtClean="0"/>
          </a:p>
        </p:txBody>
      </p:sp>
      <p:sp>
        <p:nvSpPr>
          <p:cNvPr id="1229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762000"/>
            <a:ext cx="8382000" cy="6096000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en-US" dirty="0" smtClean="0"/>
              <a:t>We want to fit lines to the lanes, but</a:t>
            </a:r>
            <a:r>
              <a:rPr lang="en-US" dirty="0" smtClean="0"/>
              <a:t>...</a:t>
            </a:r>
            <a:endParaRPr lang="en-US" dirty="0" smtClean="0"/>
          </a:p>
          <a:p>
            <a:pPr marL="0" indent="0" eaLnBrk="1" hangingPunct="1">
              <a:buNone/>
            </a:pPr>
            <a:endParaRPr lang="en-US" dirty="0" smtClean="0"/>
          </a:p>
          <a:p>
            <a:pPr marL="0" indent="0" eaLnBrk="1" hangingPunct="1">
              <a:buNone/>
            </a:pPr>
            <a:r>
              <a:rPr lang="en-US" dirty="0" smtClean="0"/>
              <a:t>Hough Lines are problematic:</a:t>
            </a:r>
          </a:p>
          <a:p>
            <a:r>
              <a:rPr lang="en-US" dirty="0" smtClean="0"/>
              <a:t>Many noisy lines.</a:t>
            </a:r>
            <a:endParaRPr lang="en-US" dirty="0"/>
          </a:p>
          <a:p>
            <a:r>
              <a:rPr lang="en-US" dirty="0" smtClean="0"/>
              <a:t>Some lines do not represent lane lines.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 smtClean="0"/>
              <a:t>This can negatively affect a the linear regression we perform.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 smtClean="0"/>
              <a:t>Solution:</a:t>
            </a:r>
          </a:p>
          <a:p>
            <a:r>
              <a:rPr lang="en-US" dirty="0" smtClean="0"/>
              <a:t>Filter lines that Have a slope outside a given range.</a:t>
            </a:r>
          </a:p>
          <a:p>
            <a:r>
              <a:rPr lang="en-US" dirty="0" smtClean="0"/>
              <a:t>Filter lines that straddle the midpoint of the image</a:t>
            </a:r>
          </a:p>
          <a:p>
            <a:endParaRPr lang="en-US" dirty="0" smtClean="0"/>
          </a:p>
          <a:p>
            <a:r>
              <a:rPr lang="en-US" dirty="0" smtClean="0"/>
              <a:t>In one image, the number of </a:t>
            </a:r>
            <a:r>
              <a:rPr lang="en-US" dirty="0"/>
              <a:t>H</a:t>
            </a:r>
            <a:r>
              <a:rPr lang="en-US" dirty="0" smtClean="0"/>
              <a:t>ough lines was reduced from around 300 to 8</a:t>
            </a:r>
          </a:p>
        </p:txBody>
      </p:sp>
    </p:spTree>
    <p:extLst>
      <p:ext uri="{BB962C8B-B14F-4D97-AF65-F5344CB8AC3E}">
        <p14:creationId xmlns:p14="http://schemas.microsoft.com/office/powerpoint/2010/main" val="764671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4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>
          <a:xfrm rot="16200000">
            <a:off x="-218493" y="5600700"/>
            <a:ext cx="990600" cy="3048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2017/09/05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46DC88-4DFB-44EA-8B8C-1E6A9F1F734E}" type="slidenum">
              <a:rPr lang="en-US"/>
              <a:pPr>
                <a:defRPr/>
              </a:pPr>
              <a:t>25</a:t>
            </a:fld>
            <a:endParaRPr lang="en-US"/>
          </a:p>
        </p:txBody>
      </p:sp>
      <p:sp>
        <p:nvSpPr>
          <p:cNvPr id="1229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Hough Line Filtering: before &amp; after</a:t>
            </a:r>
            <a:endParaRPr lang="en-US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9524" t="5753" r="3175" b="10839"/>
          <a:stretch/>
        </p:blipFill>
        <p:spPr>
          <a:xfrm>
            <a:off x="2524046" y="3894513"/>
            <a:ext cx="5257800" cy="296348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9397" t="4932" r="3302" b="11660"/>
          <a:stretch/>
        </p:blipFill>
        <p:spPr>
          <a:xfrm>
            <a:off x="2514600" y="762000"/>
            <a:ext cx="5276693" cy="297413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8200" y="1676400"/>
            <a:ext cx="160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Before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838200" y="5145423"/>
            <a:ext cx="160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After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996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>
          <a:xfrm rot="16200000">
            <a:off x="-218493" y="5600700"/>
            <a:ext cx="990600" cy="3048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2017/09/05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46DC88-4DFB-44EA-8B8C-1E6A9F1F734E}" type="slidenum">
              <a:rPr lang="en-US"/>
              <a:pPr>
                <a:defRPr/>
              </a:pPr>
              <a:t>26</a:t>
            </a:fld>
            <a:endParaRPr lang="en-US"/>
          </a:p>
        </p:txBody>
      </p:sp>
      <p:sp>
        <p:nvSpPr>
          <p:cNvPr id="1229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Fitting Lines to Hough Lines (continued)</a:t>
            </a:r>
            <a:endParaRPr lang="en-US" dirty="0" smtClean="0"/>
          </a:p>
        </p:txBody>
      </p:sp>
      <p:sp>
        <p:nvSpPr>
          <p:cNvPr id="1229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66800" y="990600"/>
            <a:ext cx="7391400" cy="1219200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en-US" dirty="0" smtClean="0"/>
              <a:t>For each line:</a:t>
            </a:r>
          </a:p>
          <a:p>
            <a:pPr lvl="1"/>
            <a:r>
              <a:rPr lang="en-US" dirty="0" smtClean="0"/>
              <a:t>Determine what lane line it belongs to.</a:t>
            </a:r>
          </a:p>
          <a:p>
            <a:pPr lvl="1"/>
            <a:r>
              <a:rPr lang="en-US" dirty="0" smtClean="0"/>
              <a:t>Place the x and y points for each lane into arrays.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9397" t="4932" r="3302" b="11660"/>
          <a:stretch/>
        </p:blipFill>
        <p:spPr>
          <a:xfrm>
            <a:off x="1895856" y="2251364"/>
            <a:ext cx="5334000" cy="300643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285238" y="5646003"/>
            <a:ext cx="1981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left_xs = [ ]</a:t>
            </a:r>
          </a:p>
          <a:p>
            <a:r>
              <a:rPr lang="en-US" dirty="0"/>
              <a:t>l</a:t>
            </a:r>
            <a:r>
              <a:rPr lang="en-US" dirty="0" smtClean="0"/>
              <a:t>eft_ys = [ ]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181600" y="5646003"/>
            <a:ext cx="2133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right_xs = [ ]</a:t>
            </a:r>
          </a:p>
          <a:p>
            <a:r>
              <a:rPr lang="en-US" dirty="0" smtClean="0"/>
              <a:t>right_ys = [ ]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 bwMode="auto">
          <a:xfrm>
            <a:off x="2667000" y="4038600"/>
            <a:ext cx="1898904" cy="1219200"/>
          </a:xfrm>
          <a:prstGeom prst="rect">
            <a:avLst/>
          </a:prstGeom>
          <a:noFill/>
          <a:ln w="3175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ヒラギノ角ゴ Pro W3" pitchFamily="28" charset="-128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4648200" y="4038600"/>
            <a:ext cx="2362200" cy="1219200"/>
          </a:xfrm>
          <a:prstGeom prst="rect">
            <a:avLst/>
          </a:prstGeom>
          <a:noFill/>
          <a:ln w="3175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ヒラギノ角ゴ Pro W3" pitchFamily="28" charset="-128"/>
            </a:endParaRPr>
          </a:p>
        </p:txBody>
      </p:sp>
      <p:cxnSp>
        <p:nvCxnSpPr>
          <p:cNvPr id="10" name="Straight Arrow Connector 9"/>
          <p:cNvCxnSpPr>
            <a:stCxn id="3" idx="2"/>
            <a:endCxn id="2" idx="0"/>
          </p:cNvCxnSpPr>
          <p:nvPr/>
        </p:nvCxnSpPr>
        <p:spPr bwMode="auto">
          <a:xfrm flipH="1">
            <a:off x="3275838" y="5257800"/>
            <a:ext cx="340614" cy="388203"/>
          </a:xfrm>
          <a:prstGeom prst="straightConnector1">
            <a:avLst/>
          </a:prstGeom>
          <a:solidFill>
            <a:schemeClr val="accent1"/>
          </a:solidFill>
          <a:ln w="69850" cap="flat" cmpd="sng" algn="ctr">
            <a:solidFill>
              <a:srgbClr val="FFC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4" name="Straight Arrow Connector 13"/>
          <p:cNvCxnSpPr>
            <a:stCxn id="11" idx="2"/>
            <a:endCxn id="9" idx="0"/>
          </p:cNvCxnSpPr>
          <p:nvPr/>
        </p:nvCxnSpPr>
        <p:spPr bwMode="auto">
          <a:xfrm>
            <a:off x="5829300" y="5257800"/>
            <a:ext cx="419100" cy="388203"/>
          </a:xfrm>
          <a:prstGeom prst="straightConnector1">
            <a:avLst/>
          </a:prstGeom>
          <a:solidFill>
            <a:schemeClr val="accent1"/>
          </a:solidFill>
          <a:ln w="69850" cap="flat" cmpd="sng" algn="ctr">
            <a:solidFill>
              <a:srgbClr val="FFC000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1509691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>
          <a:xfrm rot="16200000">
            <a:off x="-218493" y="5600700"/>
            <a:ext cx="990600" cy="3048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2017/09/05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46DC88-4DFB-44EA-8B8C-1E6A9F1F734E}" type="slidenum">
              <a:rPr lang="en-US"/>
              <a:pPr>
                <a:defRPr/>
              </a:pPr>
              <a:t>27</a:t>
            </a:fld>
            <a:endParaRPr lang="en-US"/>
          </a:p>
        </p:txBody>
      </p:sp>
      <p:sp>
        <p:nvSpPr>
          <p:cNvPr id="1229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Fittin</a:t>
            </a:r>
            <a:r>
              <a:rPr lang="en-US" dirty="0" smtClean="0"/>
              <a:t>g Lines to Hough Lines: Linear Regression</a:t>
            </a:r>
            <a:endParaRPr lang="en-US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9524" t="5382" r="1588" b="11210"/>
          <a:stretch/>
        </p:blipFill>
        <p:spPr>
          <a:xfrm>
            <a:off x="1900192" y="982990"/>
            <a:ext cx="5262607" cy="291322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9524" t="5829" r="3175" b="10762"/>
          <a:stretch/>
        </p:blipFill>
        <p:spPr>
          <a:xfrm>
            <a:off x="1900193" y="3913636"/>
            <a:ext cx="5223871" cy="2944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126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>
          <a:xfrm rot="16200000">
            <a:off x="-218493" y="5600700"/>
            <a:ext cx="990600" cy="3048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2017/09/05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46DC88-4DFB-44EA-8B8C-1E6A9F1F734E}" type="slidenum">
              <a:rPr lang="en-US"/>
              <a:pPr>
                <a:defRPr/>
              </a:pPr>
              <a:t>28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9524" t="5382" r="3175" b="11210"/>
          <a:stretch/>
        </p:blipFill>
        <p:spPr>
          <a:xfrm>
            <a:off x="1447800" y="72045"/>
            <a:ext cx="5955890" cy="335695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9524" t="5382" r="3175" b="11210"/>
          <a:stretch/>
        </p:blipFill>
        <p:spPr>
          <a:xfrm>
            <a:off x="1447800" y="3507971"/>
            <a:ext cx="5943600" cy="3350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915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Video: With White Lane Lines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18F7017-575C-4DB5-BE4B-70D03A3ACDBC}" type="datetime1">
              <a:rPr lang="en-US" smtClean="0"/>
              <a:pPr>
                <a:defRPr/>
              </a:pPr>
              <a:t>9/4/17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CB47F-FEA4-42D7-8009-D5875E6D382F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  <p:pic>
        <p:nvPicPr>
          <p:cNvPr id="6" name="solidWhiteRigh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050471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71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228600"/>
            <a:ext cx="2819400" cy="609600"/>
          </a:xfrm>
        </p:spPr>
        <p:txBody>
          <a:bodyPr/>
          <a:lstStyle/>
          <a:p>
            <a:r>
              <a:rPr lang="en-US" sz="3200" dirty="0" smtClean="0"/>
              <a:t>Libraries Used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6800" y="990600"/>
            <a:ext cx="2819400" cy="510540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OpenCV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err="1" smtClean="0"/>
              <a:t>NumPy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 smtClean="0"/>
              <a:t>matplotlib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18F7017-575C-4DB5-BE4B-70D03A3ACDBC}" type="datetime1">
              <a:rPr lang="en-US" smtClean="0"/>
              <a:pPr>
                <a:defRPr/>
              </a:pPr>
              <a:t>9/4/17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CB47F-FEA4-42D7-8009-D5875E6D382F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6170" y="47497"/>
            <a:ext cx="5257800" cy="232466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2940" y="2369114"/>
            <a:ext cx="3810000" cy="21336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4670" y="4927600"/>
            <a:ext cx="5829300" cy="139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979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>
          <a:xfrm rot="16200000">
            <a:off x="-218493" y="5600700"/>
            <a:ext cx="990600" cy="3048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2017/09/05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46DC88-4DFB-44EA-8B8C-1E6A9F1F734E}" type="slidenum">
              <a:rPr lang="en-US"/>
              <a:pPr>
                <a:defRPr/>
              </a:pPr>
              <a:t>30</a:t>
            </a:fld>
            <a:endParaRPr lang="en-US"/>
          </a:p>
        </p:txBody>
      </p:sp>
      <p:sp>
        <p:nvSpPr>
          <p:cNvPr id="1229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Video: With Yellow Lane Line</a:t>
            </a:r>
            <a:endParaRPr lang="en-US" dirty="0" smtClean="0"/>
          </a:p>
        </p:txBody>
      </p:sp>
      <p:pic>
        <p:nvPicPr>
          <p:cNvPr id="3" name="solidYellowLef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99060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62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>
          <a:xfrm rot="16200000">
            <a:off x="-218493" y="5600700"/>
            <a:ext cx="990600" cy="3048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2017/09/05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46DC88-4DFB-44EA-8B8C-1E6A9F1F734E}" type="slidenum">
              <a:rPr lang="en-US"/>
              <a:pPr>
                <a:defRPr/>
              </a:pPr>
              <a:t>31</a:t>
            </a:fld>
            <a:endParaRPr lang="en-US"/>
          </a:p>
        </p:txBody>
      </p:sp>
      <p:sp>
        <p:nvSpPr>
          <p:cNvPr id="1229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Video: Curvy Road</a:t>
            </a:r>
            <a:endParaRPr lang="en-US" dirty="0" smtClean="0"/>
          </a:p>
        </p:txBody>
      </p:sp>
      <p:pic>
        <p:nvPicPr>
          <p:cNvPr id="2" name="challeng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0480" y="907869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66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>
          <a:xfrm rot="16200000">
            <a:off x="-218493" y="5600700"/>
            <a:ext cx="990600" cy="3048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2017/09/05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46DC88-4DFB-44EA-8B8C-1E6A9F1F734E}" type="slidenum">
              <a:rPr lang="en-US"/>
              <a:pPr>
                <a:defRPr/>
              </a:pPr>
              <a:t>32</a:t>
            </a:fld>
            <a:endParaRPr lang="en-US"/>
          </a:p>
        </p:txBody>
      </p:sp>
      <p:sp>
        <p:nvSpPr>
          <p:cNvPr id="1229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Improvements</a:t>
            </a:r>
            <a:endParaRPr lang="en-US" dirty="0" smtClean="0"/>
          </a:p>
        </p:txBody>
      </p:sp>
      <p:sp>
        <p:nvSpPr>
          <p:cNvPr id="1229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990600"/>
            <a:ext cx="8382000" cy="5105400"/>
          </a:xfrm>
        </p:spPr>
        <p:txBody>
          <a:bodyPr/>
          <a:lstStyle/>
          <a:p>
            <a:pPr eaLnBrk="1" hangingPunct="1"/>
            <a:r>
              <a:rPr lang="en-US" dirty="0" smtClean="0"/>
              <a:t>Adjust the Region of Interest</a:t>
            </a:r>
          </a:p>
          <a:p>
            <a:pPr lvl="1"/>
            <a:r>
              <a:rPr lang="en-US" dirty="0" smtClean="0"/>
              <a:t>If the slope is bogus, we can lower the region of interest’s top 2 points and recalculate the slope.</a:t>
            </a:r>
          </a:p>
          <a:p>
            <a:pPr lvl="1"/>
            <a:r>
              <a:rPr lang="en-US" dirty="0" smtClean="0"/>
              <a:t>This may help the curvy road example</a:t>
            </a:r>
          </a:p>
          <a:p>
            <a:pPr eaLnBrk="1" hangingPunct="1"/>
            <a:endParaRPr lang="en-US" dirty="0"/>
          </a:p>
          <a:p>
            <a:pPr eaLnBrk="1" hangingPunct="1"/>
            <a:r>
              <a:rPr lang="en-US" dirty="0" smtClean="0"/>
              <a:t>More Filtering of the Hough lines</a:t>
            </a:r>
          </a:p>
          <a:p>
            <a:pPr lvl="1"/>
            <a:r>
              <a:rPr lang="en-US" dirty="0" smtClean="0"/>
              <a:t>Adjust the slope at which lines are rejected.</a:t>
            </a:r>
          </a:p>
          <a:p>
            <a:pPr eaLnBrk="1" hangingPunct="1"/>
            <a:endParaRPr lang="en-US" dirty="0"/>
          </a:p>
          <a:p>
            <a:pPr eaLnBrk="1" hangingPunct="1"/>
            <a:r>
              <a:rPr lang="en-US" dirty="0" smtClean="0"/>
              <a:t>Prohibit Rapid Change of slope.</a:t>
            </a:r>
          </a:p>
          <a:p>
            <a:pPr lvl="1"/>
            <a:r>
              <a:rPr lang="en-US" dirty="0" smtClean="0"/>
              <a:t>Keep track of slope for n frames.  </a:t>
            </a:r>
          </a:p>
          <a:p>
            <a:pPr lvl="1"/>
            <a:r>
              <a:rPr lang="en-US" dirty="0" smtClean="0"/>
              <a:t>If the slope deviates too much, we average the past few frames’ slope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5751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>
          <a:xfrm rot="16200000">
            <a:off x="-218493" y="5600700"/>
            <a:ext cx="990600" cy="3048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2017/09/05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46DC88-4DFB-44EA-8B8C-1E6A9F1F734E}" type="slidenum">
              <a:rPr lang="en-US"/>
              <a:pPr>
                <a:defRPr/>
              </a:pPr>
              <a:t>33</a:t>
            </a:fld>
            <a:endParaRPr lang="en-US"/>
          </a:p>
        </p:txBody>
      </p:sp>
      <p:sp>
        <p:nvSpPr>
          <p:cNvPr id="1229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dirty="0" smtClean="0"/>
          </a:p>
        </p:txBody>
      </p:sp>
      <p:sp>
        <p:nvSpPr>
          <p:cNvPr id="1229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Write up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buClrTx/>
            </a:pP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github.com/Wubuntu88/CarND-LaneLines-P1/blob/master/writeup_William_Gillespie.md</a:t>
            </a:r>
            <a:endParaRPr lang="en-US" dirty="0"/>
          </a:p>
          <a:p>
            <a:pPr marL="0" indent="0" fontAlgn="auto">
              <a:spcBef>
                <a:spcPts val="0"/>
              </a:spcBef>
              <a:spcAft>
                <a:spcPts val="0"/>
              </a:spcAft>
              <a:buClrTx/>
              <a:buNone/>
            </a:pPr>
            <a:endParaRPr lang="en-US" dirty="0"/>
          </a:p>
          <a:p>
            <a:pPr marL="0" indent="0" fontAlgn="auto">
              <a:spcBef>
                <a:spcPts val="0"/>
              </a:spcBef>
              <a:spcAft>
                <a:spcPts val="0"/>
              </a:spcAft>
              <a:buClrTx/>
              <a:buNone/>
            </a:pPr>
            <a:r>
              <a:rPr lang="en-US" dirty="0" smtClean="0"/>
              <a:t>Project Location</a:t>
            </a:r>
          </a:p>
          <a:p>
            <a:pPr marL="0" indent="0" fontAlgn="auto">
              <a:spcBef>
                <a:spcPts val="0"/>
              </a:spcBef>
              <a:spcAft>
                <a:spcPts val="0"/>
              </a:spcAft>
              <a:buClrTx/>
              <a:buNone/>
            </a:pP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github.com/Wubuntu88/CarND-LaneLines-P1</a:t>
            </a:r>
            <a:endParaRPr lang="en-US" dirty="0" smtClean="0"/>
          </a:p>
          <a:p>
            <a:pPr marL="0" indent="0" fontAlgn="auto">
              <a:spcBef>
                <a:spcPts val="0"/>
              </a:spcBef>
              <a:spcAft>
                <a:spcPts val="0"/>
              </a:spcAft>
              <a:buClrTx/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575897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>
          <a:xfrm rot="16200000">
            <a:off x="-218493" y="5600700"/>
            <a:ext cx="990600" cy="3048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2017/09/05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46DC88-4DFB-44EA-8B8C-1E6A9F1F734E}" type="slidenum">
              <a:rPr lang="en-US"/>
              <a:pPr>
                <a:defRPr/>
              </a:pPr>
              <a:t>34</a:t>
            </a:fld>
            <a:endParaRPr lang="en-US"/>
          </a:p>
        </p:txBody>
      </p:sp>
      <p:sp>
        <p:nvSpPr>
          <p:cNvPr id="1229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Questions</a:t>
            </a:r>
            <a:endParaRPr lang="en-US" dirty="0" smtClean="0"/>
          </a:p>
        </p:txBody>
      </p:sp>
      <p:sp>
        <p:nvSpPr>
          <p:cNvPr id="1229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85364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>
          <a:xfrm rot="16200000">
            <a:off x="-218493" y="5600700"/>
            <a:ext cx="990600" cy="3048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2017/09/05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46DC88-4DFB-44EA-8B8C-1E6A9F1F734E}" type="slidenum">
              <a:rPr lang="en-US"/>
              <a:pPr>
                <a:defRPr/>
              </a:pPr>
              <a:t>4</a:t>
            </a:fld>
            <a:endParaRPr lang="en-US"/>
          </a:p>
        </p:txBody>
      </p:sp>
      <p:sp>
        <p:nvSpPr>
          <p:cNvPr id="1229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 dirty="0" smtClean="0"/>
              <a:t>Lane Line Detection Data Pipeline</a:t>
            </a:r>
            <a:endParaRPr lang="en-US" sz="3200" dirty="0" smtClean="0"/>
          </a:p>
        </p:txBody>
      </p:sp>
      <p:sp>
        <p:nvSpPr>
          <p:cNvPr id="1229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990600"/>
            <a:ext cx="8382000" cy="5105400"/>
          </a:xfrm>
        </p:spPr>
        <p:txBody>
          <a:bodyPr/>
          <a:lstStyle/>
          <a:p>
            <a:pPr marL="457200" indent="-457200">
              <a:buFont typeface="+mj-lt"/>
              <a:buAutoNum type="arabicParenR"/>
            </a:pPr>
            <a:r>
              <a:rPr lang="en-US" sz="3200" dirty="0" smtClean="0"/>
              <a:t>Convert color </a:t>
            </a:r>
            <a:r>
              <a:rPr lang="en-US" sz="3200" dirty="0"/>
              <a:t>i</a:t>
            </a:r>
            <a:r>
              <a:rPr lang="en-US" sz="3200" dirty="0" smtClean="0"/>
              <a:t>mage </a:t>
            </a:r>
            <a:r>
              <a:rPr lang="en-US" sz="3200" dirty="0"/>
              <a:t>to </a:t>
            </a:r>
            <a:r>
              <a:rPr lang="en-US" sz="3200" dirty="0"/>
              <a:t>g</a:t>
            </a:r>
            <a:r>
              <a:rPr lang="en-US" sz="3200" dirty="0" smtClean="0"/>
              <a:t>reyscale</a:t>
            </a:r>
          </a:p>
          <a:p>
            <a:pPr marL="457200" indent="-457200">
              <a:buFont typeface="+mj-lt"/>
              <a:buAutoNum type="arabicParenR"/>
            </a:pPr>
            <a:r>
              <a:rPr lang="en-US" sz="3200" dirty="0"/>
              <a:t>Apply Gaussian </a:t>
            </a:r>
            <a:r>
              <a:rPr lang="en-US" sz="3200" dirty="0" smtClean="0"/>
              <a:t>Smoothing </a:t>
            </a:r>
            <a:r>
              <a:rPr lang="en-US" sz="3200" dirty="0"/>
              <a:t>to the </a:t>
            </a:r>
            <a:r>
              <a:rPr lang="en-US" sz="3200" dirty="0" smtClean="0"/>
              <a:t>image</a:t>
            </a:r>
            <a:endParaRPr lang="en-US" sz="3200" dirty="0"/>
          </a:p>
          <a:p>
            <a:pPr marL="457200" indent="-457200">
              <a:buFont typeface="+mj-lt"/>
              <a:buAutoNum type="arabicParenR"/>
            </a:pPr>
            <a:r>
              <a:rPr lang="en-US" sz="3200" dirty="0"/>
              <a:t>Apply Canny Edge detection to </a:t>
            </a:r>
            <a:r>
              <a:rPr lang="en-US" sz="3200" dirty="0" smtClean="0"/>
              <a:t>image</a:t>
            </a:r>
            <a:endParaRPr lang="en-US" sz="3200" dirty="0"/>
          </a:p>
          <a:p>
            <a:pPr marL="457200" indent="-457200">
              <a:buFont typeface="+mj-lt"/>
              <a:buAutoNum type="arabicParenR"/>
            </a:pPr>
            <a:r>
              <a:rPr lang="en-US" sz="3200" dirty="0" smtClean="0"/>
              <a:t>Define </a:t>
            </a:r>
            <a:r>
              <a:rPr lang="en-US" sz="3200" dirty="0"/>
              <a:t>a region of </a:t>
            </a:r>
            <a:r>
              <a:rPr lang="en-US" sz="3200" dirty="0" smtClean="0"/>
              <a:t>interest</a:t>
            </a:r>
            <a:endParaRPr lang="en-US" sz="3200" dirty="0"/>
          </a:p>
          <a:p>
            <a:pPr marL="457200" indent="-457200">
              <a:buFont typeface="+mj-lt"/>
              <a:buAutoNum type="arabicParenR"/>
            </a:pPr>
            <a:r>
              <a:rPr lang="en-US" sz="3200" dirty="0"/>
              <a:t>Calculate </a:t>
            </a:r>
            <a:r>
              <a:rPr lang="en-US" sz="3200" dirty="0" smtClean="0"/>
              <a:t>the Hough </a:t>
            </a:r>
            <a:r>
              <a:rPr lang="en-US" sz="3200" dirty="0"/>
              <a:t>lines.</a:t>
            </a:r>
          </a:p>
          <a:p>
            <a:pPr marL="457200" indent="-457200">
              <a:buFont typeface="+mj-lt"/>
              <a:buAutoNum type="arabicParenR"/>
            </a:pPr>
            <a:r>
              <a:rPr lang="en-US" sz="3200" dirty="0"/>
              <a:t>Draw lines </a:t>
            </a:r>
            <a:r>
              <a:rPr lang="en-US" sz="3200" dirty="0" smtClean="0"/>
              <a:t>Hough lines on black </a:t>
            </a:r>
            <a:r>
              <a:rPr lang="en-US" sz="3200" dirty="0"/>
              <a:t>c</a:t>
            </a:r>
            <a:r>
              <a:rPr lang="en-US" sz="3200" dirty="0" smtClean="0"/>
              <a:t>anvas.</a:t>
            </a:r>
            <a:endParaRPr lang="en-US" sz="3200" dirty="0"/>
          </a:p>
          <a:p>
            <a:pPr marL="457200" indent="-457200">
              <a:buFont typeface="+mj-lt"/>
              <a:buAutoNum type="arabicParenR"/>
            </a:pPr>
            <a:r>
              <a:rPr lang="en-US" sz="3200" dirty="0" smtClean="0"/>
              <a:t>Fit lines using Hough lines on the image.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19807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4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>
          <a:xfrm rot="16200000">
            <a:off x="-218493" y="5600700"/>
            <a:ext cx="990600" cy="3048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2017/09/05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46DC88-4DFB-44EA-8B8C-1E6A9F1F734E}" type="slidenum">
              <a:rPr lang="en-US"/>
              <a:pPr>
                <a:defRPr/>
              </a:pPr>
              <a:t>5</a:t>
            </a:fld>
            <a:endParaRPr lang="en-US"/>
          </a:p>
        </p:txBody>
      </p:sp>
      <p:sp>
        <p:nvSpPr>
          <p:cNvPr id="1229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 dirty="0" smtClean="0"/>
              <a:t>Convert the Image to Greyscale</a:t>
            </a:r>
            <a:endParaRPr lang="en-US" sz="3200" dirty="0" smtClean="0"/>
          </a:p>
        </p:txBody>
      </p:sp>
      <p:sp>
        <p:nvSpPr>
          <p:cNvPr id="1229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009650"/>
            <a:ext cx="4038600" cy="5257800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Motivation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buClrTx/>
            </a:pPr>
            <a:r>
              <a:rPr lang="en-US" dirty="0" smtClean="0"/>
              <a:t>1 color channel vs. 3.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buClrTx/>
            </a:pPr>
            <a:r>
              <a:rPr lang="en-US" dirty="0" smtClean="0"/>
              <a:t>Only interested in white lane</a:t>
            </a:r>
            <a:endParaRPr lang="en-US" dirty="0"/>
          </a:p>
          <a:p>
            <a:pPr fontAlgn="auto">
              <a:spcBef>
                <a:spcPts val="0"/>
              </a:spcBef>
              <a:spcAft>
                <a:spcPts val="0"/>
              </a:spcAft>
              <a:buClrTx/>
            </a:pPr>
            <a:endParaRPr lang="en-US" dirty="0" smtClean="0"/>
          </a:p>
          <a:p>
            <a:pPr marL="0" indent="0" fontAlgn="auto">
              <a:spcBef>
                <a:spcPts val="0"/>
              </a:spcBef>
              <a:spcAft>
                <a:spcPts val="0"/>
              </a:spcAft>
              <a:buClrTx/>
              <a:buNone/>
            </a:pPr>
            <a:r>
              <a:rPr lang="en-US" dirty="0" smtClean="0"/>
              <a:t>Downside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buClrTx/>
            </a:pPr>
            <a:r>
              <a:rPr lang="en-US" dirty="0" smtClean="0"/>
              <a:t>Yellow lines harder to detect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buClrTx/>
            </a:pPr>
            <a:r>
              <a:rPr lang="en-US" dirty="0" smtClean="0"/>
              <a:t>Less information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buClrTx/>
            </a:pPr>
            <a:endParaRPr lang="en-US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buClrTx/>
            </a:pPr>
            <a:endParaRPr lang="en-US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8731" t="4260" r="2380" b="9641"/>
          <a:stretch/>
        </p:blipFill>
        <p:spPr>
          <a:xfrm>
            <a:off x="4610100" y="3810000"/>
            <a:ext cx="4267200" cy="24384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0100" y="990600"/>
            <a:ext cx="4267200" cy="24003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33400" y="6324600"/>
            <a:ext cx="8343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/>
              <a:t>greyscale_image</a:t>
            </a:r>
            <a:r>
              <a:rPr lang="en-US" sz="2000" b="1" dirty="0"/>
              <a:t> </a:t>
            </a:r>
            <a:r>
              <a:rPr lang="en-US" sz="2000" b="1" dirty="0">
                <a:solidFill>
                  <a:srgbClr val="FFC000"/>
                </a:solidFill>
              </a:rPr>
              <a:t>=</a:t>
            </a:r>
            <a:r>
              <a:rPr lang="en-US" sz="2000" b="1" dirty="0"/>
              <a:t> cv2.cvtColor(image, cv2.</a:t>
            </a:r>
            <a:r>
              <a:rPr lang="en-US" sz="2000" b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COLOR_BGR2GRAY</a:t>
            </a:r>
            <a:r>
              <a:rPr lang="en-US" sz="2000" b="1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28536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4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>
          <a:xfrm rot="16200000">
            <a:off x="-218493" y="5600700"/>
            <a:ext cx="990600" cy="3048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2017/09/05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46DC88-4DFB-44EA-8B8C-1E6A9F1F734E}" type="slidenum">
              <a:rPr lang="en-US"/>
              <a:pPr>
                <a:defRPr/>
              </a:pPr>
              <a:t>6</a:t>
            </a:fld>
            <a:endParaRPr lang="en-US"/>
          </a:p>
        </p:txBody>
      </p:sp>
      <p:sp>
        <p:nvSpPr>
          <p:cNvPr id="1229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Gaussian Smoothing</a:t>
            </a:r>
            <a:endParaRPr lang="en-US" dirty="0" smtClean="0"/>
          </a:p>
        </p:txBody>
      </p:sp>
      <p:sp>
        <p:nvSpPr>
          <p:cNvPr id="1229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sz="2800" dirty="0" smtClean="0"/>
              <a:t>Makes the image blurry.</a:t>
            </a:r>
          </a:p>
          <a:p>
            <a:pPr eaLnBrk="1" hangingPunct="1"/>
            <a:endParaRPr lang="en-US" sz="2800" dirty="0" smtClean="0"/>
          </a:p>
          <a:p>
            <a:pPr eaLnBrk="1" hangingPunct="1"/>
            <a:r>
              <a:rPr lang="en-US" sz="2800" dirty="0" smtClean="0"/>
              <a:t>Averages a pixel value using surrounding pixels.</a:t>
            </a:r>
          </a:p>
          <a:p>
            <a:pPr eaLnBrk="1" hangingPunct="1"/>
            <a:endParaRPr lang="en-US" sz="2800" dirty="0" smtClean="0"/>
          </a:p>
          <a:p>
            <a:pPr eaLnBrk="1" hangingPunct="1"/>
            <a:r>
              <a:rPr lang="en-US" sz="2800" dirty="0" smtClean="0"/>
              <a:t>Used to reduce noise / ignore bogus gradients</a:t>
            </a:r>
          </a:p>
          <a:p>
            <a:pPr eaLnBrk="1" hangingPunct="1"/>
            <a:endParaRPr lang="en-US" sz="2800" dirty="0"/>
          </a:p>
          <a:p>
            <a:pPr eaLnBrk="1" hangingPunct="1"/>
            <a:r>
              <a:rPr lang="en-US" sz="2800" dirty="0" smtClean="0"/>
              <a:t>Preprocessing step for </a:t>
            </a:r>
            <a:r>
              <a:rPr lang="en-US" sz="2800" dirty="0" smtClean="0"/>
              <a:t>C</a:t>
            </a:r>
            <a:r>
              <a:rPr lang="en-US" sz="2800" dirty="0" smtClean="0"/>
              <a:t>anny Edge Detection</a:t>
            </a:r>
          </a:p>
        </p:txBody>
      </p:sp>
    </p:spTree>
    <p:extLst>
      <p:ext uri="{BB962C8B-B14F-4D97-AF65-F5344CB8AC3E}">
        <p14:creationId xmlns:p14="http://schemas.microsoft.com/office/powerpoint/2010/main" val="1832701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4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>
          <a:xfrm rot="16200000">
            <a:off x="-218493" y="5600700"/>
            <a:ext cx="990600" cy="3048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2017/09/05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46DC88-4DFB-44EA-8B8C-1E6A9F1F734E}" type="slidenum">
              <a:rPr lang="en-US"/>
              <a:pPr>
                <a:defRPr/>
              </a:pPr>
              <a:t>7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960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102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Gaussian Blur Images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18F7017-575C-4DB5-BE4B-70D03A3ACDBC}" type="datetime1">
              <a:rPr lang="en-US" smtClean="0"/>
              <a:pPr>
                <a:defRPr/>
              </a:pPr>
              <a:t>9/4/17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CB47F-FEA4-42D7-8009-D5875E6D382F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92" t="5382" r="2620" b="11210"/>
          <a:stretch/>
        </p:blipFill>
        <p:spPr>
          <a:xfrm>
            <a:off x="2119062" y="762000"/>
            <a:ext cx="5286875" cy="292666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05" t="5829" r="3174" b="10762"/>
          <a:stretch/>
        </p:blipFill>
        <p:spPr>
          <a:xfrm>
            <a:off x="2133600" y="3886200"/>
            <a:ext cx="5280779" cy="295548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85800" y="1219200"/>
            <a:ext cx="121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5x5 </a:t>
            </a:r>
          </a:p>
          <a:p>
            <a:r>
              <a:rPr lang="en-US" dirty="0" smtClean="0"/>
              <a:t>Kernel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36828" y="4948445"/>
            <a:ext cx="121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31x31 </a:t>
            </a:r>
          </a:p>
          <a:p>
            <a:r>
              <a:rPr lang="en-US" dirty="0" smtClean="0"/>
              <a:t>Kernel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3433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>
          <a:xfrm rot="16200000">
            <a:off x="-218493" y="5600700"/>
            <a:ext cx="990600" cy="3048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2017/09/05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46DC88-4DFB-44EA-8B8C-1E6A9F1F734E}" type="slidenum">
              <a:rPr lang="en-US"/>
              <a:pPr>
                <a:defRPr/>
              </a:pPr>
              <a:t>9</a:t>
            </a:fld>
            <a:endParaRPr lang="en-US"/>
          </a:p>
        </p:txBody>
      </p:sp>
      <p:sp>
        <p:nvSpPr>
          <p:cNvPr id="1229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Canny Edge Detection</a:t>
            </a:r>
            <a:endParaRPr lang="en-US" dirty="0" smtClean="0"/>
          </a:p>
        </p:txBody>
      </p:sp>
      <p:sp>
        <p:nvSpPr>
          <p:cNvPr id="1229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66800" y="990600"/>
            <a:ext cx="7391400" cy="5638800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en-US" dirty="0" smtClean="0"/>
              <a:t>Brief explanation</a:t>
            </a:r>
          </a:p>
          <a:p>
            <a:r>
              <a:rPr lang="en-US" dirty="0" smtClean="0"/>
              <a:t>Calculate magnitudes of all dx and </a:t>
            </a:r>
            <a:r>
              <a:rPr lang="en-US" dirty="0" err="1" smtClean="0"/>
              <a:t>dy</a:t>
            </a:r>
            <a:r>
              <a:rPr lang="en-US" dirty="0" smtClean="0"/>
              <a:t> values of the pixels</a:t>
            </a:r>
          </a:p>
          <a:p>
            <a:r>
              <a:rPr lang="en-US" dirty="0" smtClean="0"/>
              <a:t>Aggregate the differences for each pixel</a:t>
            </a:r>
          </a:p>
          <a:p>
            <a:r>
              <a:rPr lang="en-US" dirty="0" smtClean="0"/>
              <a:t>Apply a minimum and maximum threshold to the differences</a:t>
            </a:r>
          </a:p>
          <a:p>
            <a:r>
              <a:rPr lang="en-US" dirty="0" smtClean="0"/>
              <a:t>Pixels above the max threshold are classified as an edge pixel because they represent a high gradient</a:t>
            </a:r>
          </a:p>
          <a:p>
            <a:r>
              <a:rPr lang="en-US" dirty="0" smtClean="0"/>
              <a:t> </a:t>
            </a:r>
            <a:r>
              <a:rPr lang="en-US" dirty="0" smtClean="0"/>
              <a:t>Pixels below the min threshold are discarded</a:t>
            </a:r>
          </a:p>
          <a:p>
            <a:r>
              <a:rPr lang="en-US" dirty="0" smtClean="0"/>
              <a:t>Pixels in between are kept only if they are adjacent to pixels above threshold</a:t>
            </a:r>
          </a:p>
          <a:p>
            <a:r>
              <a:rPr lang="en-US" dirty="0" smtClean="0"/>
              <a:t>I chose values similar to 50 and 150.</a:t>
            </a:r>
            <a:endParaRPr lang="en-US" dirty="0"/>
          </a:p>
          <a:p>
            <a:r>
              <a:rPr lang="en-US" dirty="0" smtClean="0"/>
              <a:t>Further Learning: Sobel Operator.</a:t>
            </a:r>
          </a:p>
          <a:p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www.youtube.com/watch?v=uihBwtPIBxM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754311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4" grpId="0" build="p"/>
    </p:bldLst>
  </p:timing>
</p:sld>
</file>

<file path=ppt/theme/theme1.xml><?xml version="1.0" encoding="utf-8"?>
<a:theme xmlns:a="http://schemas.openxmlformats.org/drawingml/2006/main" name="SoarTech PowerPoint Template 2013 non-proprietary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Calibri"/>
        <a:ea typeface="ヒラギノ角ゴ Pro W3"/>
        <a:cs typeface=""/>
      </a:majorFont>
      <a:minorFont>
        <a:latin typeface="Calibri"/>
        <a:ea typeface="ヒラギノ角ゴ Pro W3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ヒラギノ角ゴ Pro W3" pitchFamily="28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ヒラギノ角ゴ Pro W3" pitchFamily="28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SoarTech Engineering Talk - Finding Lane Lines</Template>
  <TotalTime>767</TotalTime>
  <Words>647</Words>
  <Application>Microsoft Macintosh PowerPoint</Application>
  <PresentationFormat>On-screen Show (4:3)</PresentationFormat>
  <Paragraphs>195</Paragraphs>
  <Slides>34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9" baseType="lpstr">
      <vt:lpstr>Calibri</vt:lpstr>
      <vt:lpstr>Times</vt:lpstr>
      <vt:lpstr>ヒラギノ角ゴ Pro W3</vt:lpstr>
      <vt:lpstr>Arial</vt:lpstr>
      <vt:lpstr>SoarTech PowerPoint Template 2013 non-proprietary</vt:lpstr>
      <vt:lpstr>Detecting Lane Lines William Gillespie</vt:lpstr>
      <vt:lpstr>Udacity Self Driving Car Nanodegree</vt:lpstr>
      <vt:lpstr>Libraries Used</vt:lpstr>
      <vt:lpstr>Lane Line Detection Data Pipeline</vt:lpstr>
      <vt:lpstr>Convert the Image to Greyscale</vt:lpstr>
      <vt:lpstr>Gaussian Smoothing</vt:lpstr>
      <vt:lpstr>PowerPoint Presentation</vt:lpstr>
      <vt:lpstr>Gaussian Blur Images</vt:lpstr>
      <vt:lpstr>Canny Edge Detection</vt:lpstr>
      <vt:lpstr>Canny Images</vt:lpstr>
      <vt:lpstr>Canny Images</vt:lpstr>
      <vt:lpstr>Canny Images</vt:lpstr>
      <vt:lpstr>Canny Images</vt:lpstr>
      <vt:lpstr>Define a Region of Interest</vt:lpstr>
      <vt:lpstr>Hough Transform</vt:lpstr>
      <vt:lpstr>PowerPoint Presentation</vt:lpstr>
      <vt:lpstr>PowerPoint Presentation</vt:lpstr>
      <vt:lpstr>PowerPoint Presentation</vt:lpstr>
      <vt:lpstr>PowerPoint Presentation</vt:lpstr>
      <vt:lpstr>Hough Transform Image</vt:lpstr>
      <vt:lpstr>Hough Lines: Distributions of Slopes</vt:lpstr>
      <vt:lpstr>Hough Lines: Distributions of Distances</vt:lpstr>
      <vt:lpstr>Hough Transform Video</vt:lpstr>
      <vt:lpstr>Fitting Lines to Hough Lines</vt:lpstr>
      <vt:lpstr>Hough Line Filtering: before &amp; after</vt:lpstr>
      <vt:lpstr>Fitting Lines to Hough Lines (continued)</vt:lpstr>
      <vt:lpstr>Fitting Lines to Hough Lines: Linear Regression</vt:lpstr>
      <vt:lpstr>PowerPoint Presentation</vt:lpstr>
      <vt:lpstr>Video: With White Lane Lines</vt:lpstr>
      <vt:lpstr>Video: With Yellow Lane Line</vt:lpstr>
      <vt:lpstr>Video: Curvy Road</vt:lpstr>
      <vt:lpstr>Improvements</vt:lpstr>
      <vt:lpstr>PowerPoint Presentation</vt:lpstr>
      <vt:lpstr>Questions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Detecting Lane Lines William Gillespie</dc:title>
  <dc:creator>William Gillespie</dc:creator>
  <cp:lastModifiedBy>William Gillespie</cp:lastModifiedBy>
  <cp:revision>40</cp:revision>
  <dcterms:created xsi:type="dcterms:W3CDTF">2017-09-04T14:56:32Z</dcterms:created>
  <dcterms:modified xsi:type="dcterms:W3CDTF">2017-09-05T03:43:40Z</dcterms:modified>
</cp:coreProperties>
</file>